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4660"/>
  </p:normalViewPr>
  <p:slideViewPr>
    <p:cSldViewPr snapToGrid="0">
      <p:cViewPr>
        <p:scale>
          <a:sx n="33" d="100"/>
          <a:sy n="33" d="100"/>
        </p:scale>
        <p:origin x="191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직사각형 18">
            <a:extLst>
              <a:ext uri="{FF2B5EF4-FFF2-40B4-BE49-F238E27FC236}">
                <a16:creationId xmlns:a16="http://schemas.microsoft.com/office/drawing/2014/main" id="{95AB0D80-6F06-4B15-A498-403AF4FD8DF3}"/>
              </a:ext>
            </a:extLst>
          </p:cNvPr>
          <p:cNvSpPr/>
          <p:nvPr/>
        </p:nvSpPr>
        <p:spPr bwMode="auto">
          <a:xfrm>
            <a:off x="865266" y="8100411"/>
            <a:ext cx="28544681" cy="521027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sp>
        <p:nvSpPr>
          <p:cNvPr id="20" name="Lekerekített téglalap 9">
            <a:extLst>
              <a:ext uri="{FF2B5EF4-FFF2-40B4-BE49-F238E27FC236}">
                <a16:creationId xmlns:a16="http://schemas.microsoft.com/office/drawing/2014/main" id="{309E9754-ED7E-4A90-83C1-A90278108A9A}"/>
              </a:ext>
            </a:extLst>
          </p:cNvPr>
          <p:cNvSpPr/>
          <p:nvPr/>
        </p:nvSpPr>
        <p:spPr bwMode="auto">
          <a:xfrm>
            <a:off x="1375195" y="7608442"/>
            <a:ext cx="4639058" cy="100097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 dirty="0">
                <a:solidFill>
                  <a:srgbClr val="FFFFFF"/>
                </a:solidFill>
                <a:ea typeface="굴림" charset="-127"/>
              </a:rPr>
              <a:t>Introduction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2328195C-298B-42F9-9F4B-7C7BE719FA29}"/>
              </a:ext>
            </a:extLst>
          </p:cNvPr>
          <p:cNvSpPr/>
          <p:nvPr/>
        </p:nvSpPr>
        <p:spPr bwMode="auto">
          <a:xfrm>
            <a:off x="865266" y="13985217"/>
            <a:ext cx="28544681" cy="13911642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0B9BE1BB-DC84-4639-A8F7-BB985AC145A6}"/>
              </a:ext>
            </a:extLst>
          </p:cNvPr>
          <p:cNvSpPr/>
          <p:nvPr/>
        </p:nvSpPr>
        <p:spPr bwMode="auto">
          <a:xfrm>
            <a:off x="865266" y="37501663"/>
            <a:ext cx="28544681" cy="2830899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sp>
        <p:nvSpPr>
          <p:cNvPr id="27" name="Lekerekített téglalap 9">
            <a:extLst>
              <a:ext uri="{FF2B5EF4-FFF2-40B4-BE49-F238E27FC236}">
                <a16:creationId xmlns:a16="http://schemas.microsoft.com/office/drawing/2014/main" id="{184BDE49-C739-4CDB-8996-F3FFF69F289C}"/>
              </a:ext>
            </a:extLst>
          </p:cNvPr>
          <p:cNvSpPr/>
          <p:nvPr/>
        </p:nvSpPr>
        <p:spPr bwMode="auto">
          <a:xfrm>
            <a:off x="1366205" y="37016418"/>
            <a:ext cx="4639058" cy="100203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 dirty="0">
                <a:solidFill>
                  <a:srgbClr val="FFFFFF"/>
                </a:solidFill>
                <a:ea typeface="굴림" charset="-127"/>
              </a:rPr>
              <a:t>Conclusion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C3A46B-0D87-45B4-AE18-B1474E62D1C4}"/>
              </a:ext>
            </a:extLst>
          </p:cNvPr>
          <p:cNvSpPr txBox="1"/>
          <p:nvPr/>
        </p:nvSpPr>
        <p:spPr>
          <a:xfrm>
            <a:off x="1371856" y="3567503"/>
            <a:ext cx="275422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95116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8000" b="1" dirty="0">
                <a:solidFill>
                  <a:prstClr val="black"/>
                </a:solidFill>
                <a:latin typeface="+mj-ea"/>
                <a:cs typeface="Arial" pitchFamily="34" charset="0"/>
              </a:rPr>
              <a:t>Design of Q-band gilbert cell down conversion mixer using 65nm CMOS technology</a:t>
            </a:r>
          </a:p>
          <a:p>
            <a:pPr algn="ctr" defTabSz="295116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800" b="1" dirty="0">
                <a:solidFill>
                  <a:prstClr val="black"/>
                </a:solidFill>
                <a:cs typeface="Arial" pitchFamily="34" charset="0"/>
              </a:rPr>
              <a:t>Hyunkyu Lee, </a:t>
            </a:r>
            <a:r>
              <a:rPr kumimoji="1" lang="en-US" altLang="ko-KR" sz="4800" b="1" dirty="0" err="1">
                <a:solidFill>
                  <a:prstClr val="black"/>
                </a:solidFill>
                <a:cs typeface="Arial" pitchFamily="34" charset="0"/>
              </a:rPr>
              <a:t>Seungwon</a:t>
            </a:r>
            <a:r>
              <a:rPr kumimoji="1" lang="en-US" altLang="ko-KR" sz="4800" b="1" dirty="0">
                <a:solidFill>
                  <a:prstClr val="black"/>
                </a:solidFill>
                <a:cs typeface="Arial" pitchFamily="34" charset="0"/>
              </a:rPr>
              <a:t> Park and Sanggeun Jeon</a:t>
            </a:r>
          </a:p>
          <a:p>
            <a:pPr algn="ctr" defTabSz="4174715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800" b="1" dirty="0">
                <a:solidFill>
                  <a:prstClr val="black"/>
                </a:solidFill>
                <a:cs typeface="Arial" pitchFamily="34" charset="0"/>
              </a:rPr>
              <a:t>School of Electrical Engineering, Korea University, Seoul 136-713, Korea</a:t>
            </a:r>
          </a:p>
        </p:txBody>
      </p:sp>
      <p:sp>
        <p:nvSpPr>
          <p:cNvPr id="33" name="Lekerekített téglalap 9">
            <a:extLst>
              <a:ext uri="{FF2B5EF4-FFF2-40B4-BE49-F238E27FC236}">
                <a16:creationId xmlns:a16="http://schemas.microsoft.com/office/drawing/2014/main" id="{A1B7748E-FCBE-45D5-A530-563BCB3ACE1D}"/>
              </a:ext>
            </a:extLst>
          </p:cNvPr>
          <p:cNvSpPr/>
          <p:nvPr/>
        </p:nvSpPr>
        <p:spPr bwMode="auto">
          <a:xfrm>
            <a:off x="1375195" y="13476207"/>
            <a:ext cx="4639058" cy="100097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 dirty="0">
                <a:solidFill>
                  <a:srgbClr val="FFFFFF"/>
                </a:solidFill>
                <a:ea typeface="굴림" charset="-127"/>
              </a:rPr>
              <a:t>Design</a:t>
            </a: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6D82619E-782D-40FF-90F1-415144032A1E}"/>
              </a:ext>
            </a:extLst>
          </p:cNvPr>
          <p:cNvSpPr/>
          <p:nvPr/>
        </p:nvSpPr>
        <p:spPr bwMode="auto">
          <a:xfrm>
            <a:off x="865266" y="28529021"/>
            <a:ext cx="28544681" cy="8340481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ko-KR" altLang="en-US" sz="8200" dirty="0">
              <a:solidFill>
                <a:prstClr val="white"/>
              </a:solidFill>
            </a:endParaRPr>
          </a:p>
        </p:txBody>
      </p:sp>
      <p:sp>
        <p:nvSpPr>
          <p:cNvPr id="30" name="Lekerekített téglalap 9">
            <a:extLst>
              <a:ext uri="{FF2B5EF4-FFF2-40B4-BE49-F238E27FC236}">
                <a16:creationId xmlns:a16="http://schemas.microsoft.com/office/drawing/2014/main" id="{2C854C94-8550-4038-BCCD-5C76672E92E9}"/>
              </a:ext>
            </a:extLst>
          </p:cNvPr>
          <p:cNvSpPr/>
          <p:nvPr/>
        </p:nvSpPr>
        <p:spPr bwMode="auto">
          <a:xfrm>
            <a:off x="1331353" y="28037052"/>
            <a:ext cx="4639058" cy="100097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51" tIns="64676" rIns="129351" bIns="64676" anchor="ctr"/>
          <a:lstStyle/>
          <a:p>
            <a:pPr algn="ctr" defTabSz="41747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5000" b="1" dirty="0">
                <a:solidFill>
                  <a:srgbClr val="FFFFFF"/>
                </a:solidFill>
                <a:ea typeface="굴림" charset="-127"/>
              </a:rPr>
              <a:t>Results</a:t>
            </a:r>
          </a:p>
        </p:txBody>
      </p:sp>
      <p:sp>
        <p:nvSpPr>
          <p:cNvPr id="38" name="TextBox 39">
            <a:extLst>
              <a:ext uri="{FF2B5EF4-FFF2-40B4-BE49-F238E27FC236}">
                <a16:creationId xmlns:a16="http://schemas.microsoft.com/office/drawing/2014/main" id="{FB01C990-6E84-4DC5-B207-6F04B95B2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1320" y="14735296"/>
            <a:ext cx="27704540" cy="586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094" tIns="49547" rIns="99094" bIns="49547">
            <a:spAutoFit/>
          </a:bodyPr>
          <a:lstStyle>
            <a:defPPr>
              <a:defRPr lang="ko-KR"/>
            </a:defPPr>
            <a:lvl1pPr marL="371475" indent="-371475" algn="just">
              <a:spcBef>
                <a:spcPts val="1950"/>
              </a:spcBef>
              <a:buClr>
                <a:srgbClr val="C00000"/>
              </a:buClr>
              <a:buFont typeface="Wingdings" pitchFamily="2" charset="2"/>
              <a:buChar char="§"/>
              <a:defRPr kumimoji="1" sz="2400" b="1">
                <a:latin typeface="Arial" charset="0"/>
                <a:ea typeface="HY견고딕" pitchFamily="18" charset="-127"/>
                <a:cs typeface="Arial" charset="0"/>
              </a:defRPr>
            </a:lvl1pPr>
            <a:lvl2pPr marL="742950" indent="-28575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2pPr>
            <a:lvl3pPr marL="11430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3pPr>
            <a:lvl4pPr marL="16002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4pPr>
            <a:lvl5pPr marL="20574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9pPr>
          </a:lstStyle>
          <a:p>
            <a:pPr>
              <a:buClr>
                <a:srgbClr val="92D050"/>
              </a:buClr>
            </a:pPr>
            <a:r>
              <a:rPr lang="en-US" altLang="ko-KR" sz="4400" dirty="0"/>
              <a:t>Q-band down conversion mixer is designed using gilbert cell topology for high conversion gain and isolation performance.</a:t>
            </a:r>
          </a:p>
          <a:p>
            <a:pPr>
              <a:buClr>
                <a:srgbClr val="92D050"/>
              </a:buClr>
            </a:pPr>
            <a:r>
              <a:rPr lang="en-US" altLang="ko-KR" sz="4400" dirty="0"/>
              <a:t>Current bleeding path is inserted for reducing voltage drop caused by load resistor R</a:t>
            </a:r>
            <a:r>
              <a:rPr lang="en-US" altLang="ko-KR" sz="4400" baseline="-25000" dirty="0"/>
              <a:t>L</a:t>
            </a:r>
            <a:r>
              <a:rPr lang="en-US" altLang="ko-KR" sz="4400" dirty="0"/>
              <a:t>.</a:t>
            </a:r>
          </a:p>
          <a:p>
            <a:pPr>
              <a:buClr>
                <a:srgbClr val="92D050"/>
              </a:buClr>
            </a:pPr>
            <a:r>
              <a:rPr lang="en-US" altLang="ko-KR" sz="4400" dirty="0"/>
              <a:t>RF and LO matching network are composed of </a:t>
            </a:r>
            <a:r>
              <a:rPr lang="en-US" altLang="ko-KR" sz="4400" dirty="0" err="1"/>
              <a:t>balun</a:t>
            </a:r>
            <a:r>
              <a:rPr lang="en-US" altLang="ko-KR" sz="4400" dirty="0"/>
              <a:t> and series line(TL</a:t>
            </a:r>
            <a:r>
              <a:rPr lang="en-US" altLang="ko-KR" sz="4400" baseline="-25000" dirty="0"/>
              <a:t>1</a:t>
            </a:r>
            <a:r>
              <a:rPr lang="en-US" altLang="ko-KR" sz="4400" dirty="0"/>
              <a:t>, TL</a:t>
            </a:r>
            <a:r>
              <a:rPr lang="en-US" altLang="ko-KR" sz="4400" baseline="-25000" dirty="0"/>
              <a:t>2</a:t>
            </a:r>
            <a:r>
              <a:rPr lang="en-US" altLang="ko-KR" sz="4400" dirty="0"/>
              <a:t>) for broad band matching performance.</a:t>
            </a:r>
          </a:p>
          <a:p>
            <a:pPr>
              <a:buClr>
                <a:srgbClr val="92D050"/>
              </a:buClr>
            </a:pPr>
            <a:r>
              <a:rPr lang="en-US" altLang="ko-KR" sz="4400" dirty="0"/>
              <a:t>Two series inductor Ls are inserted in signal path for enhancing broad bandwidth performance.</a:t>
            </a:r>
          </a:p>
          <a:p>
            <a:pPr>
              <a:buClr>
                <a:srgbClr val="92D050"/>
              </a:buClr>
            </a:pPr>
            <a:r>
              <a:rPr lang="en-US" altLang="ko-KR" sz="4400" dirty="0"/>
              <a:t>Source follower buffer is used for improving isolation and IF matching performance.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A12F0F8-403D-46A8-92B2-8F9506F18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1192" y="20376958"/>
            <a:ext cx="13908026" cy="7430480"/>
          </a:xfrm>
          <a:prstGeom prst="rect">
            <a:avLst/>
          </a:prstGeom>
        </p:spPr>
      </p:pic>
      <p:pic>
        <p:nvPicPr>
          <p:cNvPr id="40" name="그림 39">
            <a:extLst>
              <a:ext uri="{FF2B5EF4-FFF2-40B4-BE49-F238E27FC236}">
                <a16:creationId xmlns:a16="http://schemas.microsoft.com/office/drawing/2014/main" id="{D8CC83AA-9F32-4A43-8F1A-47CAAF8C30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9982987" y="20595627"/>
            <a:ext cx="8105715" cy="6234545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A5106CD2-5735-4488-A48F-594704DF10BE}"/>
              </a:ext>
            </a:extLst>
          </p:cNvPr>
          <p:cNvSpPr txBox="1"/>
          <p:nvPr/>
        </p:nvSpPr>
        <p:spPr>
          <a:xfrm>
            <a:off x="19848303" y="22638501"/>
            <a:ext cx="16368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>
                <a:solidFill>
                  <a:srgbClr val="FFFF00"/>
                </a:solidFill>
              </a:rPr>
              <a:t>LO</a:t>
            </a:r>
          </a:p>
          <a:p>
            <a:pPr algn="ctr"/>
            <a:r>
              <a:rPr lang="en-US" altLang="ko-KR" sz="4400" dirty="0">
                <a:solidFill>
                  <a:srgbClr val="FFFF00"/>
                </a:solidFill>
              </a:rPr>
              <a:t>Input</a:t>
            </a:r>
            <a:endParaRPr lang="ko-KR" altLang="en-US" sz="4400" dirty="0">
              <a:solidFill>
                <a:srgbClr val="FFFF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21EC90A-9355-439D-9752-E54CC4C12E69}"/>
              </a:ext>
            </a:extLst>
          </p:cNvPr>
          <p:cNvSpPr txBox="1"/>
          <p:nvPr/>
        </p:nvSpPr>
        <p:spPr>
          <a:xfrm>
            <a:off x="23505903" y="25383622"/>
            <a:ext cx="16368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>
                <a:solidFill>
                  <a:srgbClr val="FFFF00"/>
                </a:solidFill>
              </a:rPr>
              <a:t>RF</a:t>
            </a:r>
          </a:p>
          <a:p>
            <a:pPr algn="ctr"/>
            <a:r>
              <a:rPr lang="en-US" altLang="ko-KR" sz="4400" dirty="0">
                <a:solidFill>
                  <a:srgbClr val="FFFF00"/>
                </a:solidFill>
              </a:rPr>
              <a:t>Input</a:t>
            </a:r>
            <a:endParaRPr lang="ko-KR" altLang="en-US" sz="4400" dirty="0">
              <a:solidFill>
                <a:srgbClr val="FFFF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480413C-9AE7-4EE1-B186-E02D8B245D83}"/>
              </a:ext>
            </a:extLst>
          </p:cNvPr>
          <p:cNvSpPr txBox="1"/>
          <p:nvPr/>
        </p:nvSpPr>
        <p:spPr>
          <a:xfrm>
            <a:off x="26231850" y="23628476"/>
            <a:ext cx="1894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>
                <a:solidFill>
                  <a:srgbClr val="FFFF00"/>
                </a:solidFill>
              </a:rPr>
              <a:t>IF</a:t>
            </a:r>
          </a:p>
          <a:p>
            <a:pPr algn="ctr"/>
            <a:r>
              <a:rPr lang="en-US" altLang="ko-KR" sz="4400" dirty="0">
                <a:solidFill>
                  <a:srgbClr val="FFFF00"/>
                </a:solidFill>
              </a:rPr>
              <a:t>Output</a:t>
            </a:r>
            <a:endParaRPr lang="ko-KR" altLang="en-US" sz="4400" dirty="0">
              <a:solidFill>
                <a:srgbClr val="FFFF00"/>
              </a:solidFill>
            </a:endParaRPr>
          </a:p>
        </p:txBody>
      </p:sp>
      <p:pic>
        <p:nvPicPr>
          <p:cNvPr id="50" name="그림 49">
            <a:extLst>
              <a:ext uri="{FF2B5EF4-FFF2-40B4-BE49-F238E27FC236}">
                <a16:creationId xmlns:a16="http://schemas.microsoft.com/office/drawing/2014/main" id="{6BCA75AB-88FB-4806-B64F-D4F390BE7E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24553" y="27896859"/>
            <a:ext cx="7241320" cy="5346179"/>
          </a:xfrm>
          <a:prstGeom prst="rect">
            <a:avLst/>
          </a:prstGeom>
        </p:spPr>
      </p:pic>
      <p:pic>
        <p:nvPicPr>
          <p:cNvPr id="51" name="그림 50">
            <a:extLst>
              <a:ext uri="{FF2B5EF4-FFF2-40B4-BE49-F238E27FC236}">
                <a16:creationId xmlns:a16="http://schemas.microsoft.com/office/drawing/2014/main" id="{86DA6336-2A66-4538-A103-085351E83C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30336" y="31992082"/>
            <a:ext cx="8091564" cy="5486447"/>
          </a:xfrm>
          <a:prstGeom prst="rect">
            <a:avLst/>
          </a:prstGeom>
        </p:spPr>
      </p:pic>
      <p:sp>
        <p:nvSpPr>
          <p:cNvPr id="53" name="TextBox 39">
            <a:extLst>
              <a:ext uri="{FF2B5EF4-FFF2-40B4-BE49-F238E27FC236}">
                <a16:creationId xmlns:a16="http://schemas.microsoft.com/office/drawing/2014/main" id="{0FC6469D-8802-4E64-89A4-D518F3FE1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1319" y="29518096"/>
            <a:ext cx="20197063" cy="654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094" tIns="49547" rIns="99094" bIns="49547">
            <a:spAutoFit/>
          </a:bodyPr>
          <a:lstStyle>
            <a:defPPr>
              <a:defRPr lang="ko-KR"/>
            </a:defPPr>
            <a:lvl1pPr marL="371475" indent="-371475" algn="just">
              <a:spcBef>
                <a:spcPts val="1950"/>
              </a:spcBef>
              <a:buClr>
                <a:srgbClr val="C00000"/>
              </a:buClr>
              <a:buFont typeface="Wingdings" pitchFamily="2" charset="2"/>
              <a:buChar char="§"/>
              <a:defRPr kumimoji="1" sz="2400" b="1">
                <a:latin typeface="Arial" charset="0"/>
                <a:ea typeface="HY견고딕" pitchFamily="18" charset="-127"/>
                <a:cs typeface="Arial" charset="0"/>
              </a:defRPr>
            </a:lvl1pPr>
            <a:lvl2pPr marL="742950" indent="-28575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2pPr>
            <a:lvl3pPr marL="11430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3pPr>
            <a:lvl4pPr marL="16002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4pPr>
            <a:lvl5pPr marL="20574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9pPr>
          </a:lstStyle>
          <a:p>
            <a:pPr algn="l">
              <a:buClr>
                <a:srgbClr val="92D050"/>
              </a:buClr>
            </a:pPr>
            <a:r>
              <a:rPr lang="en-US" altLang="ko-KR" sz="4400" dirty="0"/>
              <a:t>Q-band down conversion mixer is designed using 65-nm CMOS technology.</a:t>
            </a:r>
          </a:p>
          <a:p>
            <a:pPr algn="l">
              <a:buClr>
                <a:srgbClr val="92D050"/>
              </a:buClr>
            </a:pPr>
            <a:r>
              <a:rPr lang="en-US" altLang="ko-KR" sz="4400" dirty="0"/>
              <a:t>Maximum conversion gain is -0.8dB and 3dB bandwidth is 3.3GHz (0.4 - 3.7GHz)</a:t>
            </a:r>
          </a:p>
          <a:p>
            <a:pPr algn="l">
              <a:buClr>
                <a:srgbClr val="92D050"/>
              </a:buClr>
            </a:pPr>
            <a:r>
              <a:rPr lang="en-US" altLang="ko-KR" sz="4400" dirty="0"/>
              <a:t>Input P1dB is -13dBm with 40GHz 3dBm LO signal.</a:t>
            </a:r>
          </a:p>
          <a:p>
            <a:pPr algn="l">
              <a:buClr>
                <a:srgbClr val="92D050"/>
              </a:buClr>
            </a:pPr>
            <a:r>
              <a:rPr lang="en-US" altLang="ko-KR" sz="4400" dirty="0"/>
              <a:t>Chip size is 1070</a:t>
            </a:r>
            <a:r>
              <a:rPr lang="en-US" altLang="ko-KR" sz="4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ⅹ</a:t>
            </a:r>
            <a:r>
              <a:rPr lang="en-US" altLang="ko-KR" sz="4400" dirty="0"/>
              <a:t>850 um</a:t>
            </a:r>
            <a:r>
              <a:rPr lang="en-US" altLang="ko-KR" sz="4400" baseline="30000" dirty="0"/>
              <a:t>2</a:t>
            </a:r>
            <a:r>
              <a:rPr lang="en-US" altLang="ko-KR" sz="4400" dirty="0"/>
              <a:t> including DC &amp; RF probing pads.</a:t>
            </a:r>
          </a:p>
          <a:p>
            <a:pPr algn="l">
              <a:buClr>
                <a:srgbClr val="92D050"/>
              </a:buClr>
            </a:pPr>
            <a:r>
              <a:rPr lang="en-US" altLang="ko-KR" sz="4400" dirty="0"/>
              <a:t>DC power consumption of down conversion mixer is 8.46mW.</a:t>
            </a:r>
            <a:br>
              <a:rPr lang="en-US" altLang="ko-KR" sz="4400" dirty="0"/>
            </a:br>
            <a:r>
              <a:rPr lang="en-US" altLang="ko-KR" sz="4400" dirty="0"/>
              <a:t>(Core : 4.57mW, buffer : 3.89mW)</a:t>
            </a:r>
          </a:p>
        </p:txBody>
      </p:sp>
      <p:sp>
        <p:nvSpPr>
          <p:cNvPr id="55" name="TextBox 39">
            <a:extLst>
              <a:ext uri="{FF2B5EF4-FFF2-40B4-BE49-F238E27FC236}">
                <a16:creationId xmlns:a16="http://schemas.microsoft.com/office/drawing/2014/main" id="{253C867F-9954-4B15-8A15-36330622A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064" y="37877173"/>
            <a:ext cx="27786944" cy="238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094" tIns="49547" rIns="99094" bIns="49547">
            <a:spAutoFit/>
          </a:bodyPr>
          <a:lstStyle>
            <a:defPPr>
              <a:defRPr lang="ko-KR"/>
            </a:defPPr>
            <a:lvl1pPr marL="371475" indent="-371475" algn="just">
              <a:spcBef>
                <a:spcPts val="1950"/>
              </a:spcBef>
              <a:buClr>
                <a:srgbClr val="C00000"/>
              </a:buClr>
              <a:buFont typeface="Wingdings" pitchFamily="2" charset="2"/>
              <a:buChar char="§"/>
              <a:defRPr kumimoji="1" sz="2400" b="1">
                <a:latin typeface="Arial" charset="0"/>
                <a:ea typeface="HY견고딕" pitchFamily="18" charset="-127"/>
                <a:cs typeface="Arial" charset="0"/>
              </a:defRPr>
            </a:lvl1pPr>
            <a:lvl2pPr marL="742950" indent="-28575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2pPr>
            <a:lvl3pPr marL="11430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3pPr>
            <a:lvl4pPr marL="16002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4pPr>
            <a:lvl5pPr marL="20574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9pPr>
          </a:lstStyle>
          <a:p>
            <a:pPr>
              <a:buClr>
                <a:srgbClr val="92D050"/>
              </a:buClr>
            </a:pPr>
            <a:r>
              <a:rPr lang="en-US" altLang="ko-KR" sz="4400" dirty="0"/>
              <a:t>Q-band down conversion mixer is designed using 65-nm CMOS technology.</a:t>
            </a:r>
          </a:p>
          <a:p>
            <a:pPr>
              <a:buClr>
                <a:srgbClr val="92D050"/>
              </a:buClr>
            </a:pPr>
            <a:r>
              <a:rPr lang="en-US" altLang="ko-KR" sz="4400" dirty="0"/>
              <a:t>Designed down conversion mixer has 0.8dB conversion loss and 3.3GHz 3dB IF bandwidth with 8.46mW DC power consumption.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857A3B5-3BA6-4186-A38C-95B26662B975}"/>
              </a:ext>
            </a:extLst>
          </p:cNvPr>
          <p:cNvSpPr txBox="1"/>
          <p:nvPr/>
        </p:nvSpPr>
        <p:spPr>
          <a:xfrm>
            <a:off x="16364123" y="40405618"/>
            <a:ext cx="13272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>
                <a:latin typeface="Arial" pitchFamily="34" charset="0"/>
                <a:cs typeface="Arial" pitchFamily="34" charset="0"/>
              </a:rPr>
              <a:t>The authors thank IDEC for MPW and CAD tool support</a:t>
            </a:r>
            <a:endParaRPr lang="ko-KR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39">
            <a:extLst>
              <a:ext uri="{FF2B5EF4-FFF2-40B4-BE49-F238E27FC236}">
                <a16:creationId xmlns:a16="http://schemas.microsoft.com/office/drawing/2014/main" id="{50C0CFDD-1E17-4B0D-9569-CF2663346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356" y="8809630"/>
            <a:ext cx="27704540" cy="417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094" tIns="49547" rIns="99094" bIns="49547">
            <a:spAutoFit/>
          </a:bodyPr>
          <a:lstStyle>
            <a:defPPr>
              <a:defRPr lang="ko-KR"/>
            </a:defPPr>
            <a:lvl1pPr marL="371475" indent="-371475" algn="just">
              <a:spcBef>
                <a:spcPts val="1950"/>
              </a:spcBef>
              <a:buClr>
                <a:srgbClr val="C00000"/>
              </a:buClr>
              <a:buFont typeface="Wingdings" pitchFamily="2" charset="2"/>
              <a:buChar char="§"/>
              <a:defRPr kumimoji="1" sz="2400" b="1">
                <a:latin typeface="Arial" charset="0"/>
                <a:ea typeface="HY견고딕" pitchFamily="18" charset="-127"/>
                <a:cs typeface="Arial" charset="0"/>
              </a:defRPr>
            </a:lvl1pPr>
            <a:lvl2pPr marL="742950" indent="-28575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2pPr>
            <a:lvl3pPr marL="11430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3pPr>
            <a:lvl4pPr marL="16002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4pPr>
            <a:lvl5pPr marL="2057400" indent="-228600" eaLnBrk="0" hangingPunct="0">
              <a:defRPr kumimoji="1" sz="3600">
                <a:latin typeface="HY견고딕" pitchFamily="18" charset="-127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latin typeface="HY견고딕" pitchFamily="18" charset="-127"/>
                <a:ea typeface="HY견고딕" pitchFamily="18" charset="-127"/>
              </a:defRPr>
            </a:lvl9pPr>
          </a:lstStyle>
          <a:p>
            <a:pPr>
              <a:buClr>
                <a:srgbClr val="92D050"/>
              </a:buClr>
            </a:pPr>
            <a:r>
              <a:rPr lang="en-US" altLang="ko-KR" sz="4400" dirty="0"/>
              <a:t>Necessity of down conversion mixer</a:t>
            </a:r>
          </a:p>
          <a:p>
            <a:pPr marL="1143000" lvl="1" indent="-68580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altLang="ko-KR" sz="4000" dirty="0"/>
              <a:t>Homodyne receiver structures enable low cost integrated transceiver MMICs.</a:t>
            </a:r>
          </a:p>
          <a:p>
            <a:pPr marL="1143000" lvl="1" indent="-68580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altLang="ko-KR" sz="4000" dirty="0"/>
              <a:t>High isolation down conversion mixer is essential circuit that composes homodyne receiver.</a:t>
            </a:r>
          </a:p>
          <a:p>
            <a:pPr>
              <a:buClr>
                <a:srgbClr val="92D050"/>
              </a:buClr>
            </a:pPr>
            <a:r>
              <a:rPr lang="en-US" altLang="ko-KR" sz="4400" dirty="0"/>
              <a:t>Advantage of gilbert cell down conversion mixer</a:t>
            </a:r>
          </a:p>
          <a:p>
            <a:pPr marL="1143000" lvl="1" indent="-68580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altLang="ko-KR" sz="4000" dirty="0"/>
              <a:t>Lower conversion loss than passive type mixer.</a:t>
            </a:r>
          </a:p>
          <a:p>
            <a:pPr marL="1143000" lvl="1" indent="-685800">
              <a:buClr>
                <a:srgbClr val="92D050"/>
              </a:buClr>
              <a:buFont typeface="Arial" panose="020B0604020202020204" pitchFamily="34" charset="0"/>
              <a:buChar char="•"/>
            </a:pPr>
            <a:r>
              <a:rPr lang="en-US" altLang="ko-KR" sz="4000" dirty="0"/>
              <a:t>Higher isolation performance than other topology.</a:t>
            </a:r>
          </a:p>
        </p:txBody>
      </p:sp>
    </p:spTree>
    <p:extLst>
      <p:ext uri="{BB962C8B-B14F-4D97-AF65-F5344CB8AC3E}">
        <p14:creationId xmlns:p14="http://schemas.microsoft.com/office/powerpoint/2010/main" val="1161018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1271</TotalTime>
  <Words>286</Words>
  <Application>Microsoft Office PowerPoint</Application>
  <PresentationFormat>사용자 지정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HY견고딕</vt:lpstr>
      <vt:lpstr>맑은 고딕</vt:lpstr>
      <vt:lpstr>Arial</vt:lpstr>
      <vt:lpstr>Calibri</vt:lpstr>
      <vt:lpstr>Calibri Light</vt:lpstr>
      <vt:lpstr>Wingdings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Hyunkyu Lee</cp:lastModifiedBy>
  <cp:revision>60</cp:revision>
  <dcterms:created xsi:type="dcterms:W3CDTF">2018-03-08T06:02:33Z</dcterms:created>
  <dcterms:modified xsi:type="dcterms:W3CDTF">2020-04-14T01:57:35Z</dcterms:modified>
</cp:coreProperties>
</file>